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6" r:id="rId2"/>
    <p:sldId id="257" r:id="rId3"/>
    <p:sldId id="262" r:id="rId4"/>
    <p:sldId id="268" r:id="rId5"/>
    <p:sldId id="266" r:id="rId6"/>
    <p:sldId id="273" r:id="rId7"/>
    <p:sldId id="276" r:id="rId8"/>
    <p:sldId id="277" r:id="rId9"/>
    <p:sldId id="278" r:id="rId10"/>
    <p:sldId id="291" r:id="rId11"/>
    <p:sldId id="282" r:id="rId12"/>
    <p:sldId id="284" r:id="rId13"/>
    <p:sldId id="285" r:id="rId14"/>
    <p:sldId id="286" r:id="rId15"/>
    <p:sldId id="287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04709-B9E5-48A1-8F8E-0BF69E31E358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A6D0F-84B8-4BB6-9C6F-A13A868503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962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A1F742-FF8A-4421-93E8-B44CB261718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CCB826-C4F6-4F96-98A7-B669285CF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A1F742-FF8A-4421-93E8-B44CB261718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CCB826-C4F6-4F96-98A7-B669285CF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A1F742-FF8A-4421-93E8-B44CB261718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CCB826-C4F6-4F96-98A7-B669285CF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A1F742-FF8A-4421-93E8-B44CB261718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CCB826-C4F6-4F96-98A7-B669285CF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A1F742-FF8A-4421-93E8-B44CB261718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CCB826-C4F6-4F96-98A7-B669285CF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A1F742-FF8A-4421-93E8-B44CB261718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CCB826-C4F6-4F96-98A7-B669285CF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A1F742-FF8A-4421-93E8-B44CB261718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CCB826-C4F6-4F96-98A7-B669285CF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A1F742-FF8A-4421-93E8-B44CB261718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CCB826-C4F6-4F96-98A7-B669285CF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A1F742-FF8A-4421-93E8-B44CB261718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CCB826-C4F6-4F96-98A7-B669285CF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9A1F742-FF8A-4421-93E8-B44CB261718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CCB826-C4F6-4F96-98A7-B669285CF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A1F742-FF8A-4421-93E8-B44CB261718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CCB826-C4F6-4F96-98A7-B669285CF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9A1F742-FF8A-4421-93E8-B44CB2617183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CCB826-C4F6-4F96-98A7-B669285CF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28670"/>
            <a:ext cx="7772400" cy="378621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Метод проекта –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как  средство повышения качества образовательного </a:t>
            </a:r>
            <a:r>
              <a:rPr lang="ru-RU" sz="3600" dirty="0" smtClean="0">
                <a:solidFill>
                  <a:srgbClr val="002060"/>
                </a:solidFill>
              </a:rPr>
              <a:t>процесса в группах компенсирующей направленности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198" y="4500570"/>
            <a:ext cx="2786082" cy="848214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Воспитатель: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Матюхина  Н.В.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0648"/>
            <a:ext cx="7416824" cy="601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79712" y="350409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МБДОУ МО г. Краснодар «Детский сад № 202»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Матюхина\IMG_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3" y="571480"/>
            <a:ext cx="7358115" cy="55007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ПРОЕКТ 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«Я ТАЛАНТЛИВ»</a:t>
            </a:r>
            <a:endParaRPr lang="ru-RU" sz="40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5904656" cy="44273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E:\IMG_42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5760640" cy="432048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:\IMG_419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9083"/>
            <a:ext cx="6056412" cy="454230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81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ПРОЕКТ 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«ШЛЯПНЫЙ БАЛ»</a:t>
            </a:r>
            <a:endParaRPr lang="ru-RU" sz="4000" dirty="0"/>
          </a:p>
        </p:txBody>
      </p:sp>
      <p:pic>
        <p:nvPicPr>
          <p:cNvPr id="11266" name="Picture 2" descr="E:\IMG_303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6203032" cy="465227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IMG_30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5554960" cy="416622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30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E:\IMG_329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4664"/>
            <a:ext cx="4508177" cy="601090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E:\IMG_3235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6"/>
          <a:stretch/>
        </p:blipFill>
        <p:spPr bwMode="auto">
          <a:xfrm>
            <a:off x="323528" y="1698170"/>
            <a:ext cx="5915000" cy="386282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1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ПРОЕКТ 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«САМОКАТ, САМОКАТ ПРОКАТИТЬ ЛЮБОГО РАД»</a:t>
            </a:r>
            <a:endParaRPr lang="ru-RU" dirty="0"/>
          </a:p>
        </p:txBody>
      </p:sp>
      <p:pic>
        <p:nvPicPr>
          <p:cNvPr id="13314" name="Picture 2" descr="E:\Новая папка\IMG_357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590480" cy="419286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Новая папка\IMG_363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31" y="1899841"/>
            <a:ext cx="6455370" cy="484152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47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75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ПРОЕКТ </a:t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«ТЕАТР ЭМОЦИЙ»</a:t>
            </a:r>
            <a:endParaRPr lang="ru-RU" sz="4000" dirty="0"/>
          </a:p>
        </p:txBody>
      </p:sp>
      <p:pic>
        <p:nvPicPr>
          <p:cNvPr id="14338" name="Picture 2" descr="E:\Новая папка\IMG_297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6120680" cy="459051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Новая папка\IMG_298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40868"/>
            <a:ext cx="5927311" cy="444548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64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325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9952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trike="sngStrike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1560" y="1340768"/>
            <a:ext cx="7704855" cy="409720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F6FC6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</a:t>
            </a: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Arial" pitchFamily="34" charset="0"/>
              </a:rPr>
              <a:t>С п а с и б о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Arial" pitchFamily="34" charset="0"/>
              </a:rPr>
              <a:t>з а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Arial" pitchFamily="34" charset="0"/>
              </a:rPr>
              <a:t>    в н и м а н и е!</a:t>
            </a:r>
            <a:endParaRPr kumimoji="0" lang="ru-RU" sz="6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okman Old Style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5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600" b="1" dirty="0" smtClean="0"/>
              <a:t>«Любая реформа образования должна опираться на личность человека. Если мы будем следовать этому правилу, ребенок, вместо того, чтобы обременять нас, проявит себя как самое великое и утешительное чудо природы»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</a:t>
            </a:r>
            <a:r>
              <a:rPr lang="ru-RU" sz="3200" b="1" dirty="0" smtClean="0"/>
              <a:t>М. </a:t>
            </a:r>
            <a:r>
              <a:rPr lang="ru-RU" sz="3200" b="1" dirty="0" err="1" smtClean="0"/>
              <a:t>Монтессори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45224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ru-RU" dirty="0" smtClean="0"/>
              <a:t>Он </a:t>
            </a:r>
            <a:r>
              <a:rPr lang="ru-RU" dirty="0"/>
              <a:t>даёт ребёнку возможность экспериментировать, синтезировать полученные знания.</a:t>
            </a:r>
          </a:p>
          <a:p>
            <a:pPr lvl="0" algn="just"/>
            <a:r>
              <a:rPr lang="ru-RU" dirty="0"/>
              <a:t>Развивает творческие способности и коммуникативные </a:t>
            </a:r>
            <a:r>
              <a:rPr lang="ru-RU" dirty="0" smtClean="0"/>
              <a:t>навыки, что позволяет дошкольнику успешно адаптироваться к изменившейся ситуации школьного обучения.</a:t>
            </a:r>
          </a:p>
          <a:p>
            <a:pPr lvl="0" algn="just"/>
            <a:r>
              <a:rPr lang="ru-RU" dirty="0" smtClean="0"/>
              <a:t>Проектный метод – это осуществление замысла от момента его возникновения до его завершения. </a:t>
            </a:r>
          </a:p>
          <a:p>
            <a:pPr lvl="0" algn="just"/>
            <a:r>
              <a:rPr lang="ru-RU" dirty="0" smtClean="0"/>
              <a:t>Основное </a:t>
            </a:r>
            <a:r>
              <a:rPr lang="ru-RU" dirty="0"/>
              <a:t>предназначение методов проектов – предоставление детям возможности самостоятельного приобретения знаний при решении практических задач или проблем.</a:t>
            </a:r>
          </a:p>
          <a:p>
            <a:pPr lvl="0" algn="just"/>
            <a:r>
              <a:rPr lang="ru-RU" dirty="0"/>
              <a:t>Проектная деятельность дает возможность воспитывать «деятеля», а не «исполнителя», </a:t>
            </a:r>
            <a:r>
              <a:rPr lang="ru-RU" dirty="0" smtClean="0"/>
              <a:t>			развивать </a:t>
            </a:r>
            <a:r>
              <a:rPr lang="ru-RU" dirty="0"/>
              <a:t>волевые качества </a:t>
            </a:r>
            <a:r>
              <a:rPr lang="ru-RU" dirty="0" smtClean="0"/>
              <a:t>личности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b="1" dirty="0" smtClean="0"/>
              <a:t>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92211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Основная цель проектного метода в ДОУ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Преимущества </a:t>
            </a:r>
            <a:r>
              <a:rPr lang="ru-RU" sz="3600" dirty="0">
                <a:solidFill>
                  <a:srgbClr val="002060"/>
                </a:solidFill>
              </a:rPr>
              <a:t>проектного метода:</a:t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gray">
          <a:xfrm>
            <a:off x="1202093" y="1452194"/>
            <a:ext cx="7218129" cy="940329"/>
          </a:xfrm>
          <a:prstGeom prst="roundRect">
            <a:avLst>
              <a:gd name="adj" fmla="val 50000"/>
            </a:avLst>
          </a:prstGeom>
          <a:solidFill>
            <a:srgbClr val="6FB9D7">
              <a:alpha val="96001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1900" dirty="0" smtClean="0">
              <a:solidFill>
                <a:prstClr val="black"/>
              </a:solidFill>
            </a:endParaRPr>
          </a:p>
          <a:p>
            <a:pPr algn="ctr"/>
            <a:r>
              <a:rPr lang="ru-RU" sz="1900" dirty="0">
                <a:solidFill>
                  <a:prstClr val="black"/>
                </a:solidFill>
              </a:rPr>
              <a:t>	</a:t>
            </a:r>
            <a:endParaRPr lang="ru-RU" sz="1900" dirty="0" smtClean="0">
              <a:solidFill>
                <a:prstClr val="black"/>
              </a:solidFill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	является </a:t>
            </a:r>
            <a:r>
              <a:rPr lang="ru-RU" sz="2800" b="1" dirty="0">
                <a:solidFill>
                  <a:prstClr val="black"/>
                </a:solidFill>
              </a:rPr>
              <a:t>одним из методов </a:t>
            </a:r>
            <a:endParaRPr lang="ru-RU" sz="2800" b="1" dirty="0" smtClean="0">
              <a:solidFill>
                <a:prstClr val="black"/>
              </a:solidFill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</a:rPr>
              <a:t>	развивающего обучения</a:t>
            </a:r>
            <a:r>
              <a:rPr lang="ru-RU" sz="2800" b="1" dirty="0">
                <a:solidFill>
                  <a:prstClr val="black"/>
                </a:solidFill>
              </a:rPr>
              <a:t/>
            </a:r>
            <a:br>
              <a:rPr lang="ru-RU" sz="2800" b="1" dirty="0">
                <a:solidFill>
                  <a:prstClr val="black"/>
                </a:solidFill>
              </a:rPr>
            </a:br>
            <a:endParaRPr lang="ru-RU" sz="2800" b="1" dirty="0" smtClean="0">
              <a:solidFill>
                <a:prstClr val="black"/>
              </a:solidFill>
            </a:endParaRPr>
          </a:p>
          <a:p>
            <a:endParaRPr lang="ru-RU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gray">
          <a:xfrm>
            <a:off x="1161525" y="4941168"/>
            <a:ext cx="7253626" cy="1051886"/>
          </a:xfrm>
          <a:prstGeom prst="roundRect">
            <a:avLst>
              <a:gd name="adj" fmla="val 50000"/>
            </a:avLst>
          </a:prstGeom>
          <a:solidFill>
            <a:srgbClr val="6FB9D7">
              <a:alpha val="96001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800" b="1" dirty="0" smtClean="0">
                <a:solidFill>
                  <a:prstClr val="black"/>
                </a:solidFill>
              </a:rPr>
              <a:t>   способствует </a:t>
            </a:r>
            <a:r>
              <a:rPr lang="ru-RU" sz="2800" b="1" dirty="0">
                <a:solidFill>
                  <a:prstClr val="black"/>
                </a:solidFill>
              </a:rPr>
              <a:t>повышению </a:t>
            </a:r>
            <a:endParaRPr lang="ru-RU" sz="2800" b="1" dirty="0" smtClean="0">
              <a:solidFill>
                <a:prstClr val="black"/>
              </a:solidFill>
            </a:endParaRPr>
          </a:p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800" b="1" dirty="0" smtClean="0">
                <a:solidFill>
                  <a:prstClr val="black"/>
                </a:solidFill>
              </a:rPr>
              <a:t>  компетентности </a:t>
            </a:r>
            <a:r>
              <a:rPr lang="ru-RU" sz="2800" b="1" dirty="0">
                <a:solidFill>
                  <a:prstClr val="black"/>
                </a:solidFill>
              </a:rPr>
              <a:t>педагогов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gray">
          <a:xfrm>
            <a:off x="1181988" y="2568878"/>
            <a:ext cx="7258338" cy="997530"/>
          </a:xfrm>
          <a:prstGeom prst="roundRect">
            <a:avLst>
              <a:gd name="adj" fmla="val 50000"/>
            </a:avLst>
          </a:prstGeom>
          <a:solidFill>
            <a:srgbClr val="6FB9D7">
              <a:alpha val="96001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900" dirty="0" smtClean="0">
                <a:solidFill>
                  <a:prstClr val="black"/>
                </a:solidFill>
              </a:rPr>
              <a:t>	           </a:t>
            </a:r>
            <a:r>
              <a:rPr lang="ru-RU" sz="2800" b="1" dirty="0" smtClean="0">
                <a:solidFill>
                  <a:prstClr val="black"/>
                </a:solidFill>
              </a:rPr>
              <a:t>повышает </a:t>
            </a:r>
            <a:r>
              <a:rPr lang="ru-RU" sz="2800" b="1" dirty="0">
                <a:solidFill>
                  <a:prstClr val="black"/>
                </a:solidFill>
              </a:rPr>
              <a:t>качество </a:t>
            </a:r>
            <a:endParaRPr lang="ru-RU" sz="2800" b="1" dirty="0" smtClean="0">
              <a:solidFill>
                <a:prstClr val="black"/>
              </a:solidFill>
            </a:endParaRPr>
          </a:p>
          <a:p>
            <a:r>
              <a:rPr lang="ru-RU" sz="2800" b="1" dirty="0" smtClean="0">
                <a:solidFill>
                  <a:prstClr val="black"/>
                </a:solidFill>
              </a:rPr>
              <a:t>	 образовательного процесса</a:t>
            </a:r>
            <a:endParaRPr lang="ru-RU" sz="2800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1" name="AutoShape 27"/>
          <p:cNvSpPr>
            <a:spLocks noChangeArrowheads="1"/>
          </p:cNvSpPr>
          <p:nvPr/>
        </p:nvSpPr>
        <p:spPr bwMode="gray">
          <a:xfrm>
            <a:off x="1166597" y="3692396"/>
            <a:ext cx="7253625" cy="1091961"/>
          </a:xfrm>
          <a:prstGeom prst="roundRect">
            <a:avLst>
              <a:gd name="adj" fmla="val 50000"/>
            </a:avLst>
          </a:prstGeom>
          <a:solidFill>
            <a:srgbClr val="6FB9D7">
              <a:alpha val="96001"/>
            </a:srgbClr>
          </a:solidFill>
          <a:ln w="19050" algn="ctr">
            <a:solidFill>
              <a:srgbClr val="F8F8F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900" dirty="0" smtClean="0">
                <a:solidFill>
                  <a:prstClr val="black"/>
                </a:solidFill>
              </a:rPr>
              <a:t>	</a:t>
            </a:r>
            <a:r>
              <a:rPr lang="ru-RU" sz="2800" b="1" dirty="0" smtClean="0">
                <a:solidFill>
                  <a:prstClr val="black"/>
                </a:solidFill>
              </a:rPr>
              <a:t>служит </a:t>
            </a:r>
            <a:r>
              <a:rPr lang="ru-RU" sz="2800" b="1" dirty="0">
                <a:solidFill>
                  <a:prstClr val="black"/>
                </a:solidFill>
              </a:rPr>
              <a:t>развитию критического </a:t>
            </a:r>
            <a:endParaRPr lang="ru-RU" sz="2800" b="1" dirty="0" smtClean="0">
              <a:solidFill>
                <a:prstClr val="black"/>
              </a:solidFill>
            </a:endParaRPr>
          </a:p>
          <a:p>
            <a:r>
              <a:rPr lang="ru-RU" sz="2800" b="1" dirty="0" smtClean="0">
                <a:solidFill>
                  <a:prstClr val="black"/>
                </a:solidFill>
              </a:rPr>
              <a:t>	     и </a:t>
            </a:r>
            <a:r>
              <a:rPr lang="ru-RU" sz="2800" b="1" dirty="0">
                <a:solidFill>
                  <a:prstClr val="black"/>
                </a:solidFill>
              </a:rPr>
              <a:t>творческого мышления </a:t>
            </a:r>
            <a:endParaRPr lang="ru-RU" sz="2800" b="1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gray">
          <a:xfrm>
            <a:off x="1479342" y="1746191"/>
            <a:ext cx="6480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</p:txBody>
      </p:sp>
      <p:pic>
        <p:nvPicPr>
          <p:cNvPr id="13" name="Picture 30" descr="1"/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043063" y="1452194"/>
            <a:ext cx="1152128" cy="138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66" y="2537232"/>
            <a:ext cx="11525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33"/>
          <p:cNvSpPr txBox="1">
            <a:spLocks noChangeArrowheads="1"/>
          </p:cNvSpPr>
          <p:nvPr/>
        </p:nvSpPr>
        <p:spPr bwMode="gray">
          <a:xfrm>
            <a:off x="1374958" y="2724651"/>
            <a:ext cx="7572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95" y="3692396"/>
            <a:ext cx="11525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34"/>
          <p:cNvSpPr txBox="1">
            <a:spLocks noChangeArrowheads="1"/>
          </p:cNvSpPr>
          <p:nvPr/>
        </p:nvSpPr>
        <p:spPr bwMode="gray">
          <a:xfrm>
            <a:off x="1555957" y="3903350"/>
            <a:ext cx="38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89" y="4941168"/>
            <a:ext cx="1152525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31"/>
          <p:cNvSpPr txBox="1">
            <a:spLocks noChangeArrowheads="1"/>
          </p:cNvSpPr>
          <p:nvPr/>
        </p:nvSpPr>
        <p:spPr bwMode="gray">
          <a:xfrm>
            <a:off x="1636611" y="5143945"/>
            <a:ext cx="2541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488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Подготовительный</a:t>
            </a:r>
            <a:r>
              <a:rPr lang="ru-RU" dirty="0" smtClean="0"/>
              <a:t> (</a:t>
            </a:r>
            <a:r>
              <a:rPr lang="ru-RU" dirty="0" err="1" smtClean="0"/>
              <a:t>целеполагание</a:t>
            </a:r>
            <a:r>
              <a:rPr lang="ru-RU" dirty="0" smtClean="0"/>
              <a:t>)  - определение цели.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Разработка проекта</a:t>
            </a:r>
            <a:r>
              <a:rPr lang="ru-RU" dirty="0" smtClean="0">
                <a:solidFill>
                  <a:srgbClr val="002060"/>
                </a:solidFill>
              </a:rPr>
              <a:t> – </a:t>
            </a:r>
            <a:r>
              <a:rPr lang="ru-RU" dirty="0" smtClean="0"/>
              <a:t>составление плана  деятельности по достижению цели (к кому обратится за помощью (взрослому, педагогу), в каких источниках можно найти информацию и пр.)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Выполнение проекта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dirty="0" smtClean="0"/>
              <a:t>практическая часть, получение продукта проекта.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Подведение итогов – </a:t>
            </a:r>
            <a:r>
              <a:rPr lang="ru-RU" dirty="0" smtClean="0"/>
              <a:t>презентация продукта проекта, определение задач для новых проектов.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rgbClr val="002060"/>
                </a:solidFill>
              </a:rPr>
              <a:t>Этапы разработки </a:t>
            </a:r>
            <a:br>
              <a:rPr lang="ru-RU" sz="4000" b="0" dirty="0" smtClean="0">
                <a:solidFill>
                  <a:srgbClr val="002060"/>
                </a:solidFill>
              </a:rPr>
            </a:br>
            <a:r>
              <a:rPr lang="ru-RU" sz="4000" b="0" dirty="0" smtClean="0">
                <a:solidFill>
                  <a:srgbClr val="002060"/>
                </a:solidFill>
              </a:rPr>
              <a:t>и проведения проекта</a:t>
            </a:r>
            <a:endParaRPr lang="ru-RU" sz="4000" b="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rgbClr val="464646"/>
                </a:solidFill>
              </a:rPr>
              <a:t>Проект- это «пять П»</a:t>
            </a:r>
            <a:endParaRPr lang="ru-RU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83568" y="1203806"/>
            <a:ext cx="4051300" cy="648807"/>
            <a:chOff x="2728" y="2640"/>
            <a:chExt cx="2552" cy="576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Rectangle 13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rgbClr val="6FB9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Rectangle 14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rgbClr val="6FB9D7">
                    <a:gamma/>
                    <a:tint val="61176"/>
                    <a:invGamma/>
                  </a:srgbClr>
                </a:gs>
                <a:gs pos="100000">
                  <a:srgbClr val="6FB9D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705793" y="2209939"/>
            <a:ext cx="4051300" cy="648072"/>
            <a:chOff x="2728" y="2640"/>
            <a:chExt cx="2552" cy="576"/>
          </a:xfrm>
        </p:grpSpPr>
        <p:sp>
          <p:nvSpPr>
            <p:cNvPr id="9" name="Rectangle 12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rgbClr val="6FB9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rgbClr val="6FB9D7">
                    <a:gamma/>
                    <a:tint val="61176"/>
                    <a:invGamma/>
                  </a:srgbClr>
                </a:gs>
                <a:gs pos="100000">
                  <a:srgbClr val="6FB9D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36951" y="3265657"/>
            <a:ext cx="4051300" cy="648807"/>
            <a:chOff x="2728" y="2640"/>
            <a:chExt cx="2552" cy="576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rgbClr val="6FB9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rgbClr val="6FB9D7">
                    <a:gamma/>
                    <a:tint val="61176"/>
                    <a:invGamma/>
                  </a:srgbClr>
                </a:gs>
                <a:gs pos="100000">
                  <a:srgbClr val="6FB9D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740920" y="4235511"/>
            <a:ext cx="4051300" cy="688666"/>
            <a:chOff x="2728" y="2640"/>
            <a:chExt cx="2552" cy="576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solidFill>
              <a:srgbClr val="6FB9D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gradFill rotWithShape="1">
              <a:gsLst>
                <a:gs pos="0">
                  <a:srgbClr val="6FB9D7">
                    <a:gamma/>
                    <a:tint val="61176"/>
                    <a:invGamma/>
                  </a:srgbClr>
                </a:gs>
                <a:gs pos="100000">
                  <a:srgbClr val="6FB9D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20" y="5229200"/>
            <a:ext cx="4139543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4"/>
          <p:cNvSpPr>
            <a:spLocks noChangeArrowheads="1"/>
          </p:cNvSpPr>
          <p:nvPr/>
        </p:nvSpPr>
        <p:spPr bwMode="gray">
          <a:xfrm>
            <a:off x="2451893" y="1871694"/>
            <a:ext cx="455613" cy="381000"/>
          </a:xfrm>
          <a:prstGeom prst="downArrow">
            <a:avLst>
              <a:gd name="adj1" fmla="val 58889"/>
              <a:gd name="adj2" fmla="val 60000"/>
            </a:avLst>
          </a:prstGeom>
          <a:solidFill>
            <a:schemeClr val="bg2">
              <a:lumMod val="75000"/>
            </a:schemeClr>
          </a:soli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047" y="2875586"/>
            <a:ext cx="5365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97" y="3922113"/>
            <a:ext cx="5365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19" y="4909830"/>
            <a:ext cx="5365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436096" y="1358122"/>
            <a:ext cx="3240360" cy="4447142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dirty="0">
                <a:solidFill>
                  <a:prstClr val="black"/>
                </a:solidFill>
              </a:rPr>
              <a:t>Шестое </a:t>
            </a:r>
            <a:r>
              <a:rPr lang="ru-RU" sz="2400" b="1" dirty="0">
                <a:solidFill>
                  <a:prstClr val="black"/>
                </a:solidFill>
              </a:rPr>
              <a:t>«П» </a:t>
            </a:r>
            <a:r>
              <a:rPr lang="ru-RU" sz="2400" dirty="0">
                <a:solidFill>
                  <a:prstClr val="black"/>
                </a:solidFill>
              </a:rPr>
              <a:t>проекта- это его «Портфолио»</a:t>
            </a:r>
          </a:p>
          <a:p>
            <a:pPr marL="365760" lvl="0" indent="-256032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2400" dirty="0">
                <a:solidFill>
                  <a:prstClr val="black"/>
                </a:solidFill>
              </a:rPr>
              <a:t>(папка в которой собраны рабочие материалы, в том числе планы, отчеты, рисунки, схемы, карты, таблицы</a:t>
            </a:r>
            <a:r>
              <a:rPr lang="ru-RU" sz="2400" dirty="0" smtClean="0">
                <a:solidFill>
                  <a:prstClr val="black"/>
                </a:solidFill>
              </a:rPr>
              <a:t>)  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black">
          <a:xfrm>
            <a:off x="1063774" y="1266599"/>
            <a:ext cx="3289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проблема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black">
          <a:xfrm>
            <a:off x="1063774" y="2380086"/>
            <a:ext cx="32893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black">
          <a:xfrm>
            <a:off x="1295400" y="2335213"/>
            <a:ext cx="3289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проектирование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black">
          <a:xfrm>
            <a:off x="696269" y="3328450"/>
            <a:ext cx="40243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поиск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информации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black">
          <a:xfrm>
            <a:off x="1298007" y="4318234"/>
            <a:ext cx="28748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продукт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black">
          <a:xfrm>
            <a:off x="1227764" y="5316943"/>
            <a:ext cx="3289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презентация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053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ПРОЕКТ 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«МОЯ ЛЮБИМАЯ СКАЗКА»</a:t>
            </a:r>
            <a:endParaRPr lang="ru-RU" dirty="0"/>
          </a:p>
        </p:txBody>
      </p:sp>
      <p:pic>
        <p:nvPicPr>
          <p:cNvPr id="3074" name="Picture 2" descr="E:\IMG_027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5686491" cy="426486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IMG_03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6071327" cy="455349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0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IMG_063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941">
            <a:off x="430235" y="643577"/>
            <a:ext cx="5650508" cy="423788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19050" algn="bl" rotWithShape="0">
              <a:srgbClr val="000000">
                <a:alpha val="60000"/>
              </a:srgbClr>
            </a:outerShdw>
          </a:effectLst>
        </p:spPr>
        <p:style>
          <a:lnRef idx="0">
            <a:schemeClr val="accent1"/>
          </a:lnRef>
          <a:fillRef idx="1001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099" name="Picture 3" descr="E:\Новая папка\IMG_299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57">
            <a:off x="2483769" y="1899841"/>
            <a:ext cx="6203032" cy="465227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6686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E:\IMG_4250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"/>
          <a:stretch/>
        </p:blipFill>
        <p:spPr bwMode="auto">
          <a:xfrm>
            <a:off x="3248320" y="2832332"/>
            <a:ext cx="5878512" cy="400464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Новая папка\IMG_3570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t="9197" r="7827"/>
          <a:stretch/>
        </p:blipFill>
        <p:spPr bwMode="auto">
          <a:xfrm>
            <a:off x="23009" y="49838"/>
            <a:ext cx="5197064" cy="42654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941168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ПРОЕКТ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«В МИРЕ ЖИВОТНЫХ»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23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613</TotalTime>
  <Words>233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Bookman Old Style</vt:lpstr>
      <vt:lpstr>Calibri</vt:lpstr>
      <vt:lpstr>Lucida Sans Unicode</vt:lpstr>
      <vt:lpstr>Verdana</vt:lpstr>
      <vt:lpstr>Wingdings 2</vt:lpstr>
      <vt:lpstr>Wingdings 3</vt:lpstr>
      <vt:lpstr>Открытая</vt:lpstr>
      <vt:lpstr>Метод проекта – как  средство повышения качества образовательного процесса в группах компенсирующей направленности</vt:lpstr>
      <vt:lpstr>Презентация PowerPoint</vt:lpstr>
      <vt:lpstr>Основная цель проектного метода в ДОУ</vt:lpstr>
      <vt:lpstr> Преимущества проектного метода: </vt:lpstr>
      <vt:lpstr>Этапы разработки  и проведения проекта</vt:lpstr>
      <vt:lpstr>Проект- это «пять П»</vt:lpstr>
      <vt:lpstr>ПРОЕКТ  «МОЯ ЛЮБИМАЯ СКАЗКА»</vt:lpstr>
      <vt:lpstr>Презентация PowerPoint</vt:lpstr>
      <vt:lpstr>Презентация PowerPoint</vt:lpstr>
      <vt:lpstr>Презентация PowerPoint</vt:lpstr>
      <vt:lpstr>ПРОЕКТ  «Я ТАЛАНТЛИВ»</vt:lpstr>
      <vt:lpstr>ПРОЕКТ  «ШЛЯПНЫЙ БАЛ»</vt:lpstr>
      <vt:lpstr>Презентация PowerPoint</vt:lpstr>
      <vt:lpstr>ПРОЕКТ  «САМОКАТ, САМОКАТ ПРОКАТИТЬ ЛЮБОГО РАД»</vt:lpstr>
      <vt:lpstr>ПРОЕКТ  «ТЕАТР ЭМОЦИЙ»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 выступление</dc:title>
  <dc:creator>матюхина</dc:creator>
  <cp:lastModifiedBy>Гончаров Михаил</cp:lastModifiedBy>
  <cp:revision>56</cp:revision>
  <dcterms:created xsi:type="dcterms:W3CDTF">2016-01-30T16:28:23Z</dcterms:created>
  <dcterms:modified xsi:type="dcterms:W3CDTF">2018-10-24T13:23:40Z</dcterms:modified>
</cp:coreProperties>
</file>