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2" r:id="rId2"/>
    <p:sldId id="358" r:id="rId3"/>
    <p:sldId id="361" r:id="rId4"/>
    <p:sldId id="362" r:id="rId5"/>
    <p:sldId id="363" r:id="rId6"/>
    <p:sldId id="351" r:id="rId7"/>
    <p:sldId id="369" r:id="rId8"/>
    <p:sldId id="372" r:id="rId9"/>
    <p:sldId id="378" r:id="rId10"/>
    <p:sldId id="379" r:id="rId11"/>
    <p:sldId id="380" r:id="rId12"/>
    <p:sldId id="376" r:id="rId13"/>
    <p:sldId id="337" r:id="rId14"/>
    <p:sldId id="338" r:id="rId15"/>
    <p:sldId id="31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51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21EFE-A3C1-4487-9FFB-2C0756C708EA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97DBE-9EFE-4365-B23B-FFF75B4FF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9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B424-AF21-4991-9D33-2C3C1705AA8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FE1D45-B603-4FE7-956D-3FCB87A3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B424-AF21-4991-9D33-2C3C1705AA8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1D45-B603-4FE7-956D-3FCB87A3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B424-AF21-4991-9D33-2C3C1705AA8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1D45-B603-4FE7-956D-3FCB87A3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B424-AF21-4991-9D33-2C3C1705AA8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BFE1D45-B603-4FE7-956D-3FCB87A3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B424-AF21-4991-9D33-2C3C1705AA8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1D45-B603-4FE7-956D-3FCB87A30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B424-AF21-4991-9D33-2C3C1705AA8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1D45-B603-4FE7-956D-3FCB87A3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B424-AF21-4991-9D33-2C3C1705AA8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BFE1D45-B603-4FE7-956D-3FCB87A30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B424-AF21-4991-9D33-2C3C1705AA8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1D45-B603-4FE7-956D-3FCB87A3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B424-AF21-4991-9D33-2C3C1705AA8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1D45-B603-4FE7-956D-3FCB87A3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B424-AF21-4991-9D33-2C3C1705AA8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1D45-B603-4FE7-956D-3FCB87A30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B424-AF21-4991-9D33-2C3C1705AA8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1D45-B603-4FE7-956D-3FCB87A30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B9B424-AF21-4991-9D33-2C3C1705AA87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BFE1D45-B603-4FE7-956D-3FCB87A30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s179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s179.centerstart.ru/node/535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D704C3-F1FF-4B60-B767-0499F1390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88640"/>
            <a:ext cx="7200800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МБДОУ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 г. Краснодар «Детский сад №179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6105CE-0FFA-4539-9428-D9372F91C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124744"/>
            <a:ext cx="7128792" cy="41044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endParaRPr lang="ru-RU" altLang="ru-RU" sz="17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Сетевой центр МСИП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психолого-педагогической </a:t>
            </a:r>
            <a:r>
              <a:rPr lang="ru-RU" altLang="ru-RU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компетентности воспитателя </a:t>
            </a:r>
            <a:r>
              <a:rPr lang="ru-RU" altLang="ru-RU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ДОО </a:t>
            </a:r>
            <a:endParaRPr lang="ru-RU" altLang="ru-RU" sz="17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ru-RU" altLang="ru-RU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организации и руководства </a:t>
            </a:r>
            <a:r>
              <a:rPr lang="ru-RU" altLang="ru-RU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игровой </a:t>
            </a:r>
            <a:r>
              <a:rPr lang="ru-RU" altLang="ru-RU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деятельностью </a:t>
            </a:r>
            <a:r>
              <a:rPr lang="ru-RU" altLang="ru-RU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</a:t>
            </a:r>
            <a:r>
              <a:rPr lang="ru-RU" altLang="ru-RU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</a:t>
            </a:r>
            <a:r>
              <a:rPr lang="ru-RU" altLang="ru-RU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 в условиях ФГОС ДО» </a:t>
            </a:r>
            <a:endParaRPr lang="ru-RU" altLang="ru-RU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ru-RU" altLang="ru-RU" sz="1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</a:t>
            </a:r>
            <a:r>
              <a:rPr lang="ru-RU" altLang="ru-RU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образовательной деятельности ДОО </a:t>
            </a:r>
            <a:endParaRPr lang="ru-RU" altLang="ru-RU" sz="19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 игровых компонентов как условие для реализации проекта инновационной деятельности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ru-RU" altLang="ru-RU" sz="2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alt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/постоянно </a:t>
            </a:r>
            <a:r>
              <a:rPr lang="ru-RU" alt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действующий семинар</a:t>
            </a:r>
          </a:p>
          <a:p>
            <a:pPr marL="0" indent="0" algn="ctr">
              <a:buNone/>
            </a:pPr>
            <a:r>
              <a:rPr lang="ru-RU" altLang="ru-RU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«Руководство творческими играми дошкольников</a:t>
            </a:r>
            <a:r>
              <a:rPr lang="ru-RU" altLang="ru-RU" sz="19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»/</a:t>
            </a:r>
            <a:endParaRPr lang="ru-RU" altLang="ru-RU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 algn="r">
              <a:buNone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Казьмина Л.А., старший воспитатель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823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59553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Этапы работы по созданию макета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955318"/>
              </p:ext>
            </p:extLst>
          </p:nvPr>
        </p:nvGraphicFramePr>
        <p:xfrm>
          <a:off x="323528" y="1196752"/>
          <a:ext cx="871296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374"/>
                <a:gridCol w="7629594"/>
              </a:tblGrid>
              <a:tr h="1899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Первый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Обогащение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личного опыта детей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бесед, 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рассматривание картин</a:t>
                      </a:r>
                      <a:r>
                        <a:rPr kumimoji="0" lang="ru-RU" sz="1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иллюстраций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прогулки и экскурсии</a:t>
                      </a: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чтение художественной литературы </a:t>
                      </a:r>
                      <a:endParaRPr lang="ru-RU" sz="2000" i="1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 algn="just">
                        <a:buFont typeface="Wingdings" pitchFamily="2" charset="2"/>
                        <a:buChar char="§"/>
                      </a:pP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Подготовка и сбор материала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r>
                        <a:rPr lang="ru-RU" sz="20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персонажи,</a:t>
                      </a:r>
                      <a:r>
                        <a:rPr lang="ru-RU" sz="1600" i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аксессуары, дополнительные элементы, предметы-заместители, антураж)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ru-RU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44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Второй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Изготовление основы макета и наполнение его предметным материалом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lang="ru-RU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93649">
                <a:tc>
                  <a:txBody>
                    <a:bodyPr/>
                    <a:lstStyle/>
                    <a:p>
                      <a:r>
                        <a:rPr kumimoji="0"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Третий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kumimoji="0"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Развития и активизации игры с макетом</a:t>
                      </a:r>
                    </a:p>
                    <a:p>
                      <a:pPr marL="285750" indent="-285750">
                        <a:buFont typeface="Wingdings" pitchFamily="2" charset="2"/>
                        <a:buChar char="§"/>
                      </a:pPr>
                      <a:endParaRPr kumimoji="0" lang="ru-RU" sz="2000" b="1" i="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kumimoji="0"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51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7" y="332656"/>
            <a:ext cx="6624737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dk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Сотрудничество ПЕДАГОГОВ  И  РОДИТЕЛЕЙ 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НА ОСНОВЕ  ИГР  С  МАКЕТАМИ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63928"/>
              </p:ext>
            </p:extLst>
          </p:nvPr>
        </p:nvGraphicFramePr>
        <p:xfrm>
          <a:off x="1403647" y="1342693"/>
          <a:ext cx="6636571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616"/>
                <a:gridCol w="3717955"/>
              </a:tblGrid>
              <a:tr h="3368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Лексическая  тема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Макет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3783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Наш город</a:t>
                      </a:r>
                    </a:p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«Город Краснодар. Площадь им. А.С. Пушкина»</a:t>
                      </a:r>
                      <a:endParaRPr lang="ru-RU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3783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Транспорт</a:t>
                      </a:r>
                    </a:p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«Город Краснодар. Северный мост»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3783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Зимние забавы</a:t>
                      </a:r>
                    </a:p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«Олимпийская деревня»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8917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Животные северных стран</a:t>
                      </a:r>
                    </a:p>
                    <a:p>
                      <a:endParaRPr lang="ru-RU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itchFamily="34" charset="0"/>
                          <a:cs typeface="Arial" pitchFamily="34" charset="0"/>
                        </a:rPr>
                        <a:t>«Арктика»</a:t>
                      </a:r>
                      <a:endParaRPr lang="ru-RU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44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" y="260648"/>
            <a:ext cx="8686800" cy="66754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Продукты инновационной деятельности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C:\Users\Админ\Desktop\все фотографии\2016 23 февраля\P1070298.JPG">
            <a:extLst>
              <a:ext uri="{FF2B5EF4-FFF2-40B4-BE49-F238E27FC236}">
                <a16:creationId xmlns="" xmlns:a16="http://schemas.microsoft.com/office/drawing/2014/main" id="{6553978D-0EBF-4C2A-B9A4-DDB137588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0" r="12998" b="2606"/>
          <a:stretch/>
        </p:blipFill>
        <p:spPr bwMode="auto">
          <a:xfrm>
            <a:off x="1934567" y="1880086"/>
            <a:ext cx="5184576" cy="4188608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055C99D-8A9C-4094-9FF4-29B64B8CC87C}"/>
              </a:ext>
            </a:extLst>
          </p:cNvPr>
          <p:cNvSpPr/>
          <p:nvPr/>
        </p:nvSpPr>
        <p:spPr>
          <a:xfrm>
            <a:off x="2870373" y="6207599"/>
            <a:ext cx="3547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30238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АРКТИКА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Font typeface="Wingdings" pitchFamily="2" charset="2"/>
              <a:buChar char="§"/>
              <a:tabLst>
                <a:tab pos="180975" algn="l"/>
                <a:tab pos="630238" algn="l"/>
              </a:tabLst>
              <a:defRPr/>
            </a:pPr>
            <a:r>
              <a:rPr lang="ru-RU" b="1" dirty="0">
                <a:cs typeface="Arial" pitchFamily="34" charset="0"/>
              </a:rPr>
              <a:t> методические рекомендации для педагогов  по созданию макетов </a:t>
            </a:r>
            <a:endParaRPr lang="ru-RU" b="1" dirty="0" smtClean="0">
              <a:cs typeface="Arial" pitchFamily="34" charset="0"/>
            </a:endParaRPr>
          </a:p>
          <a:p>
            <a:pPr algn="ctr" eaLnBrk="0" hangingPunct="0">
              <a:tabLst>
                <a:tab pos="180975" algn="l"/>
                <a:tab pos="630238" algn="l"/>
              </a:tabLst>
              <a:defRPr/>
            </a:pPr>
            <a:r>
              <a:rPr lang="ru-RU" b="1" dirty="0" smtClean="0">
                <a:cs typeface="Arial" pitchFamily="34" charset="0"/>
              </a:rPr>
              <a:t>практико-ориентированной </a:t>
            </a:r>
            <a:r>
              <a:rPr lang="ru-RU" b="1" dirty="0">
                <a:cs typeface="Arial" pitchFamily="34" charset="0"/>
              </a:rPr>
              <a:t>направленности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186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159D92-D71E-43AF-B0F6-71771AEE4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47360"/>
            <a:ext cx="6553770" cy="73336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9BAF87C-3223-4816-B1F4-25F0B70E823B}"/>
              </a:ext>
            </a:extLst>
          </p:cNvPr>
          <p:cNvPicPr/>
          <p:nvPr/>
        </p:nvPicPr>
        <p:blipFill rotWithShape="1">
          <a:blip r:embed="rId2"/>
          <a:srcRect t="7933" b="4809"/>
          <a:stretch/>
        </p:blipFill>
        <p:spPr bwMode="auto">
          <a:xfrm>
            <a:off x="1404690" y="1823891"/>
            <a:ext cx="6408712" cy="41692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D58DA758-9B3A-44FA-9C88-BBE0032568FB}"/>
              </a:ext>
            </a:extLst>
          </p:cNvPr>
          <p:cNvSpPr/>
          <p:nvPr/>
        </p:nvSpPr>
        <p:spPr>
          <a:xfrm>
            <a:off x="1115616" y="247360"/>
            <a:ext cx="7402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30238" algn="l"/>
              </a:tabLst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30238" algn="l"/>
              </a:tabLst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30238" algn="l"/>
              </a:tabLst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180975" algn="l"/>
                <a:tab pos="630238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изготовления мобильных игровых полей и наполняемости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30238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 ним педагогами и родителями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25A6719-B8F2-4E89-A7B2-6B4AD513ED07}"/>
              </a:ext>
            </a:extLst>
          </p:cNvPr>
          <p:cNvSpPr/>
          <p:nvPr/>
        </p:nvSpPr>
        <p:spPr>
          <a:xfrm>
            <a:off x="1427014" y="6241308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«Город Краснодар. Северный мост»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338AA2C-7311-4D0E-8DF1-1B3C04180CF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404690" y="6241308"/>
            <a:ext cx="6408712" cy="40010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3338AA2C-7311-4D0E-8DF1-1B3C04180CFA}"/>
              </a:ext>
            </a:extLst>
          </p:cNvPr>
          <p:cNvSpPr txBox="1">
            <a:spLocks/>
          </p:cNvSpPr>
          <p:nvPr/>
        </p:nvSpPr>
        <p:spPr>
          <a:xfrm flipH="1">
            <a:off x="705892" y="6241308"/>
            <a:ext cx="7129834" cy="400108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1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0C5B7B-1F8F-4E57-B9D2-73BE8EDA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69168"/>
            <a:ext cx="6552728" cy="64633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инновационной деятельности</a:t>
            </a:r>
            <a:endParaRPr lang="ru-RU" sz="2000" dirty="0"/>
          </a:p>
        </p:txBody>
      </p:sp>
      <p:pic>
        <p:nvPicPr>
          <p:cNvPr id="4" name="Объект 3" descr="E:\фото 10 гр\P1070962.JPG">
            <a:extLst>
              <a:ext uri="{FF2B5EF4-FFF2-40B4-BE49-F238E27FC236}">
                <a16:creationId xmlns="" xmlns:a16="http://schemas.microsoft.com/office/drawing/2014/main" id="{A070DDC0-AEC4-4E74-9DD5-94EBAB56381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lum bright="-10000" contrast="30000"/>
          </a:blip>
          <a:srcRect l="6306" t="1357" r="5596"/>
          <a:stretch/>
        </p:blipFill>
        <p:spPr>
          <a:xfrm>
            <a:off x="1930238" y="1772816"/>
            <a:ext cx="5643564" cy="44039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055C99D-8A9C-4094-9FF4-29B64B8CC87C}"/>
              </a:ext>
            </a:extLst>
          </p:cNvPr>
          <p:cNvSpPr/>
          <p:nvPr/>
        </p:nvSpPr>
        <p:spPr>
          <a:xfrm>
            <a:off x="1907703" y="6307861"/>
            <a:ext cx="5688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30238" algn="l"/>
              </a:tabLs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КУБАНСКОЕ ПОДВОРЬЕ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980728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180975" algn="l"/>
                <a:tab pos="630238" algn="l"/>
              </a:tabLst>
            </a:pPr>
            <a:r>
              <a:rPr lang="ru-RU" b="1" dirty="0">
                <a:cs typeface="Arial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изготовления мобильных игровых полей и наполняемости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30238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 ним педагогами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родителями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2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501122" cy="4286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Предложения по распространению и внедрению опыта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899592" y="1484784"/>
            <a:ext cx="6984776" cy="388843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Выноска: двойная изогнутая линия 10">
            <a:extLst>
              <a:ext uri="{FF2B5EF4-FFF2-40B4-BE49-F238E27FC236}">
                <a16:creationId xmlns="" xmlns:a16="http://schemas.microsoft.com/office/drawing/2014/main" id="{0BC70DDA-174D-4587-82D5-9E2A3167496A}"/>
              </a:ext>
            </a:extLst>
          </p:cNvPr>
          <p:cNvSpPr/>
          <p:nvPr/>
        </p:nvSpPr>
        <p:spPr>
          <a:xfrm>
            <a:off x="2943250" y="2132856"/>
            <a:ext cx="3263444" cy="2160240"/>
          </a:xfrm>
          <a:prstGeom prst="borderCallout3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МБДОУ МО г. Краснодар «Детский сад №179»</a:t>
            </a:r>
          </a:p>
          <a:p>
            <a:pPr algn="ctr"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тел/факс (861) 237-56-55 </a:t>
            </a:r>
            <a:r>
              <a:rPr lang="ru-RU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ds179@mail.ru</a:t>
            </a:r>
            <a:endParaRPr lang="ru-RU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5B75D8D-2275-40E0-824C-1AAB2F3CA1C5}"/>
              </a:ext>
            </a:extLst>
          </p:cNvPr>
          <p:cNvSpPr/>
          <p:nvPr/>
        </p:nvSpPr>
        <p:spPr>
          <a:xfrm>
            <a:off x="5868144" y="5733256"/>
            <a:ext cx="2736304" cy="4525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D46AF5-3252-4F5F-A722-5EF6734D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228599"/>
            <a:ext cx="8610598" cy="45308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Структура сети</a:t>
            </a:r>
            <a:endParaRPr lang="ru-RU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B178DE95-1B51-4388-98DE-06B76CEB73CF}"/>
              </a:ext>
            </a:extLst>
          </p:cNvPr>
          <p:cNvSpPr/>
          <p:nvPr/>
        </p:nvSpPr>
        <p:spPr>
          <a:xfrm>
            <a:off x="4275107" y="728946"/>
            <a:ext cx="914400" cy="9373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17</a:t>
            </a:r>
            <a:r>
              <a:rPr lang="ru-RU" sz="2000" dirty="0"/>
              <a:t>9</a:t>
            </a:r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="" xmlns:a16="http://schemas.microsoft.com/office/drawing/2014/main" id="{21A72715-0997-49F8-80BF-333A455B10DA}"/>
              </a:ext>
            </a:extLst>
          </p:cNvPr>
          <p:cNvSpPr/>
          <p:nvPr/>
        </p:nvSpPr>
        <p:spPr>
          <a:xfrm>
            <a:off x="3360707" y="3108643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137</a:t>
            </a:r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4288A9C6-029E-4022-9B3E-F2F0E66C1CC1}"/>
              </a:ext>
            </a:extLst>
          </p:cNvPr>
          <p:cNvSpPr/>
          <p:nvPr/>
        </p:nvSpPr>
        <p:spPr>
          <a:xfrm rot="20447202">
            <a:off x="1704814" y="2881604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54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779AEA3E-CE72-47E8-9EBE-C2BDB37E3FD2}"/>
              </a:ext>
            </a:extLst>
          </p:cNvPr>
          <p:cNvSpPr/>
          <p:nvPr/>
        </p:nvSpPr>
        <p:spPr>
          <a:xfrm rot="20936005">
            <a:off x="2568957" y="2345146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79</a:t>
            </a:r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AD4FC01C-FD5B-4AAF-88E2-5079B686C721}"/>
              </a:ext>
            </a:extLst>
          </p:cNvPr>
          <p:cNvSpPr/>
          <p:nvPr/>
        </p:nvSpPr>
        <p:spPr>
          <a:xfrm>
            <a:off x="3133101" y="1115714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113</a:t>
            </a: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3AB4FB12-11F7-406D-A9DD-FF100575F97F}"/>
              </a:ext>
            </a:extLst>
          </p:cNvPr>
          <p:cNvSpPr/>
          <p:nvPr/>
        </p:nvSpPr>
        <p:spPr>
          <a:xfrm>
            <a:off x="5285509" y="1036069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221</a:t>
            </a:r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55229BB8-3093-4109-A65F-0320C4B2AFCF}"/>
              </a:ext>
            </a:extLst>
          </p:cNvPr>
          <p:cNvSpPr/>
          <p:nvPr/>
        </p:nvSpPr>
        <p:spPr>
          <a:xfrm rot="20932861">
            <a:off x="1658896" y="1722421"/>
            <a:ext cx="914400" cy="97601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85</a:t>
            </a:r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9CEA1B68-F2D9-4F67-A6C7-6171772EC962}"/>
              </a:ext>
            </a:extLst>
          </p:cNvPr>
          <p:cNvSpPr/>
          <p:nvPr/>
        </p:nvSpPr>
        <p:spPr>
          <a:xfrm>
            <a:off x="4046462" y="1904761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</a:t>
            </a:r>
            <a:endParaRPr lang="ru-RU" b="1" dirty="0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14F76166-EFBA-4B07-B603-0D7E0FB43565}"/>
              </a:ext>
            </a:extLst>
          </p:cNvPr>
          <p:cNvSpPr/>
          <p:nvPr/>
        </p:nvSpPr>
        <p:spPr>
          <a:xfrm rot="795179">
            <a:off x="4517862" y="2992104"/>
            <a:ext cx="886000" cy="86255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122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149DF2D0-8243-4B52-B03F-24C8BF019CBF}"/>
              </a:ext>
            </a:extLst>
          </p:cNvPr>
          <p:cNvSpPr/>
          <p:nvPr/>
        </p:nvSpPr>
        <p:spPr>
          <a:xfrm rot="18962499">
            <a:off x="1104888" y="4222386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87" name="Лента: наклоненная вверх 86">
            <a:extLst>
              <a:ext uri="{FF2B5EF4-FFF2-40B4-BE49-F238E27FC236}">
                <a16:creationId xmlns="" xmlns:a16="http://schemas.microsoft.com/office/drawing/2014/main" id="{FD99B5BB-6D13-48BF-B069-200C76756F3A}"/>
              </a:ext>
            </a:extLst>
          </p:cNvPr>
          <p:cNvSpPr/>
          <p:nvPr/>
        </p:nvSpPr>
        <p:spPr>
          <a:xfrm>
            <a:off x="3271701" y="5090615"/>
            <a:ext cx="2967425" cy="1246911"/>
          </a:xfrm>
          <a:prstGeom prst="ribbon2">
            <a:avLst>
              <a:gd name="adj1" fmla="val 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Сетевой методист</a:t>
            </a:r>
          </a:p>
          <a:p>
            <a:pPr algn="ctr"/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Сетевой </a:t>
            </a:r>
            <a:r>
              <a:rPr lang="ru-RU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тьютор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779AEA3E-CE72-47E8-9EBE-C2BDB37E3FD2}"/>
              </a:ext>
            </a:extLst>
          </p:cNvPr>
          <p:cNvSpPr/>
          <p:nvPr/>
        </p:nvSpPr>
        <p:spPr>
          <a:xfrm>
            <a:off x="5454475" y="2262145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164</a:t>
            </a:r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779AEA3E-CE72-47E8-9EBE-C2BDB37E3FD2}"/>
              </a:ext>
            </a:extLst>
          </p:cNvPr>
          <p:cNvSpPr/>
          <p:nvPr/>
        </p:nvSpPr>
        <p:spPr>
          <a:xfrm rot="1681080">
            <a:off x="6575072" y="2726262"/>
            <a:ext cx="914400" cy="78181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190</a:t>
            </a:r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779AEA3E-CE72-47E8-9EBE-C2BDB37E3FD2}"/>
              </a:ext>
            </a:extLst>
          </p:cNvPr>
          <p:cNvSpPr/>
          <p:nvPr/>
        </p:nvSpPr>
        <p:spPr>
          <a:xfrm rot="1901649">
            <a:off x="7700913" y="3634284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21</a:t>
            </a:r>
            <a:r>
              <a:rPr lang="ru-RU" dirty="0"/>
              <a:t>3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779AEA3E-CE72-47E8-9EBE-C2BDB37E3FD2}"/>
              </a:ext>
            </a:extLst>
          </p:cNvPr>
          <p:cNvSpPr/>
          <p:nvPr/>
        </p:nvSpPr>
        <p:spPr>
          <a:xfrm>
            <a:off x="6284244" y="1618021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178</a:t>
            </a:r>
            <a:endParaRPr lang="ru-RU" dirty="0"/>
          </a:p>
        </p:txBody>
      </p:sp>
      <p:sp>
        <p:nvSpPr>
          <p:cNvPr id="88" name="Овал 87">
            <a:extLst>
              <a:ext uri="{FF2B5EF4-FFF2-40B4-BE49-F238E27FC236}">
                <a16:creationId xmlns="" xmlns:a16="http://schemas.microsoft.com/office/drawing/2014/main" id="{779AEA3E-CE72-47E8-9EBE-C2BDB37E3FD2}"/>
              </a:ext>
            </a:extLst>
          </p:cNvPr>
          <p:cNvSpPr/>
          <p:nvPr/>
        </p:nvSpPr>
        <p:spPr>
          <a:xfrm>
            <a:off x="5454475" y="362246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214</a:t>
            </a:r>
            <a:endParaRPr lang="ru-RU" dirty="0"/>
          </a:p>
        </p:txBody>
      </p:sp>
      <p:sp>
        <p:nvSpPr>
          <p:cNvPr id="89" name="Овал 88">
            <a:extLst>
              <a:ext uri="{FF2B5EF4-FFF2-40B4-BE49-F238E27FC236}">
                <a16:creationId xmlns="" xmlns:a16="http://schemas.microsoft.com/office/drawing/2014/main" id="{779AEA3E-CE72-47E8-9EBE-C2BDB37E3FD2}"/>
              </a:ext>
            </a:extLst>
          </p:cNvPr>
          <p:cNvSpPr/>
          <p:nvPr/>
        </p:nvSpPr>
        <p:spPr>
          <a:xfrm>
            <a:off x="6586537" y="3765186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215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stCxn id="12" idx="4"/>
          </p:cNvCxnSpPr>
          <p:nvPr/>
        </p:nvCxnSpPr>
        <p:spPr>
          <a:xfrm>
            <a:off x="4861992" y="3843169"/>
            <a:ext cx="0" cy="1274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430789" y="2881032"/>
            <a:ext cx="82238" cy="2207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972490" y="4480243"/>
            <a:ext cx="1075011" cy="607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046462" y="4065713"/>
            <a:ext cx="323694" cy="1022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31732" y="3651662"/>
            <a:ext cx="1633676" cy="143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968717" y="4972033"/>
            <a:ext cx="1593898" cy="590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89" idx="3"/>
          </p:cNvCxnSpPr>
          <p:nvPr/>
        </p:nvCxnSpPr>
        <p:spPr>
          <a:xfrm flipH="1">
            <a:off x="6094719" y="4545675"/>
            <a:ext cx="625729" cy="52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88" idx="3"/>
          </p:cNvCxnSpPr>
          <p:nvPr/>
        </p:nvCxnSpPr>
        <p:spPr>
          <a:xfrm flipH="1">
            <a:off x="5209878" y="4402949"/>
            <a:ext cx="378508" cy="688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5985255" y="4480243"/>
            <a:ext cx="1899113" cy="1352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4960862" y="3124829"/>
            <a:ext cx="733961" cy="190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53" idx="4"/>
          </p:cNvCxnSpPr>
          <p:nvPr/>
        </p:nvCxnSpPr>
        <p:spPr>
          <a:xfrm flipH="1">
            <a:off x="5897704" y="3462263"/>
            <a:ext cx="950940" cy="1628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7" idx="4"/>
          </p:cNvCxnSpPr>
          <p:nvPr/>
        </p:nvCxnSpPr>
        <p:spPr>
          <a:xfrm>
            <a:off x="3113916" y="3251044"/>
            <a:ext cx="991405" cy="178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4288A9C6-029E-4022-9B3E-F2F0E66C1CC1}"/>
              </a:ext>
            </a:extLst>
          </p:cNvPr>
          <p:cNvSpPr/>
          <p:nvPr/>
        </p:nvSpPr>
        <p:spPr>
          <a:xfrm rot="20447202">
            <a:off x="2093710" y="3856487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46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60" y="116632"/>
            <a:ext cx="8324404" cy="79208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Транслирование инновационного педагогического опыта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122" y="1219377"/>
            <a:ext cx="866807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629617" y="3057031"/>
            <a:ext cx="1368152" cy="115212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МБДОУ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№179</a:t>
            </a:r>
          </a:p>
        </p:txBody>
      </p:sp>
      <p:sp>
        <p:nvSpPr>
          <p:cNvPr id="5" name="Стрелка вправо 4"/>
          <p:cNvSpPr/>
          <p:nvPr/>
        </p:nvSpPr>
        <p:spPr>
          <a:xfrm rot="16498489">
            <a:off x="4277181" y="2206134"/>
            <a:ext cx="381244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4991136">
            <a:off x="3124965" y="2412783"/>
            <a:ext cx="370451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58174">
            <a:off x="4047697" y="1233192"/>
            <a:ext cx="898595" cy="86540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221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280240" y="1323132"/>
            <a:ext cx="2376840" cy="14293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IX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Фестиваль педагогических инициатив 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«Новые идеи –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овой школе»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248859" y="3000316"/>
            <a:ext cx="2535545" cy="15841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Краевая научно-практическая конференция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«Образование и культура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XXI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: от исследования к опыту»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232315" y="4828368"/>
            <a:ext cx="2679562" cy="14508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Профессиональный конкурс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«Педагогические весны»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83599">
            <a:off x="2727224" y="3262185"/>
            <a:ext cx="413783" cy="481802"/>
          </a:xfrm>
          <a:prstGeom prst="rightArrow">
            <a:avLst>
              <a:gd name="adj1" fmla="val 51259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593749" y="2809230"/>
            <a:ext cx="914400" cy="914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122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952911" y="4584492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653248" y="5235342"/>
            <a:ext cx="9144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178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19274515">
            <a:off x="2958190" y="4109541"/>
            <a:ext cx="422323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0118526">
            <a:off x="5181208" y="2624558"/>
            <a:ext cx="43204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450939" y="3546074"/>
            <a:ext cx="469755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521061">
            <a:off x="5110651" y="4400131"/>
            <a:ext cx="365564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4020440" y="4586053"/>
            <a:ext cx="383046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367249" y="1323132"/>
            <a:ext cx="914400" cy="914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08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59553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Механизм распространения инновационного педагогического опыта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6531"/>
            <a:ext cx="8380412" cy="4752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Информационный ресурс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Официальный сайт ДОО, страница «Инновационная деятельность</a:t>
            </a: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ru-RU" sz="1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ru-RU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/>
              </a:rPr>
              <a:t>ds179.centerstart.ru/node/5352</a:t>
            </a:r>
            <a:r>
              <a:rPr lang="ru-RU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Публикация в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СМИ: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газета  «Панорама образования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№4, март, 2019 г. «Инновационные подходы по обеспечению психолого-педагогической поддержки дошкольников».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МКУ КНМЦ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электронный журнал «Наша новая школа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 - « Пути формирования у воспитателей дошкольной образовательной организации навыков и опыта деятельности в области эффективной организации и руководства игрой».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Обобщение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опыта по проблеме и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включение материалов в муниципальный банк результативного инновационного педагогического опыта.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Информационные стенды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родителей  в группах ДОО.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Информирование родителей через </a:t>
            </a: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оформление буклетов, стендов, презентаций, информационных бюллетеней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11960" y="1037884"/>
            <a:ext cx="484632" cy="57606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9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1600" b="1" dirty="0">
                <a:latin typeface="Arial Black" pitchFamily="34" charset="0"/>
              </a:rPr>
              <a:t/>
            </a:r>
            <a:br>
              <a:rPr lang="ru-RU" sz="1600" b="1" dirty="0">
                <a:latin typeface="Arial Black" pitchFamily="34" charset="0"/>
              </a:rPr>
            </a:br>
            <a:endParaRPr lang="ru-RU" sz="1600" b="1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5643563"/>
            <a:ext cx="8786812" cy="928687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715000"/>
            <a:ext cx="1857406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организационные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5715000"/>
            <a:ext cx="1928826" cy="500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материально-технические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0563" y="5643563"/>
            <a:ext cx="1928812" cy="5000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кадровые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86563" y="5715000"/>
            <a:ext cx="2071687" cy="428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latin typeface="+mj-lt"/>
                <a:cs typeface="Arial" pitchFamily="34" charset="0"/>
              </a:rPr>
              <a:t>содержательные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3429000"/>
            <a:ext cx="7429500" cy="22145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06680" y="3571870"/>
            <a:ext cx="2922708" cy="1214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sz="1400" dirty="0">
              <a:latin typeface="+mj-lt"/>
            </a:endParaRPr>
          </a:p>
          <a:p>
            <a:pPr algn="ctr">
              <a:defRPr/>
            </a:pP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«Руководство творческой игрой дошкольников»</a:t>
            </a:r>
          </a:p>
          <a:p>
            <a:pPr algn="ctr">
              <a:defRPr/>
            </a:pP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метод комплексного руководства </a:t>
            </a:r>
          </a:p>
          <a:p>
            <a:pPr algn="ctr">
              <a:defRPr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игрой, автор С.Л.Новоселова</a:t>
            </a:r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  <a:p>
            <a:pPr algn="ctr">
              <a:defRPr/>
            </a:pPr>
            <a:r>
              <a:rPr lang="ru-RU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4313" y="6215063"/>
            <a:ext cx="8715405" cy="35718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У  С  Л  О  В  И  Я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3500438"/>
            <a:ext cx="1785937" cy="64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Передача опыта игровой культуры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1538" y="4357694"/>
            <a:ext cx="2071688" cy="642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Обогащение знаниями и опытом деятельности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4357694"/>
            <a:ext cx="1571636" cy="7143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Развивающая предметно-игровая среда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3571876"/>
            <a:ext cx="1785937" cy="71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Активизация проблемного общения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8625" y="3000375"/>
            <a:ext cx="8358188" cy="42862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+mj-lt"/>
              </a:rPr>
              <a:t>С  О  Д  Е  Р  Ж  А  Н  И  Е</a:t>
            </a:r>
          </a:p>
        </p:txBody>
      </p:sp>
      <p:sp>
        <p:nvSpPr>
          <p:cNvPr id="25" name="Трапеция 24"/>
          <p:cNvSpPr/>
          <p:nvPr/>
        </p:nvSpPr>
        <p:spPr>
          <a:xfrm>
            <a:off x="6617811" y="1285875"/>
            <a:ext cx="2357437" cy="1714500"/>
          </a:xfrm>
          <a:prstGeom prst="trapezoid">
            <a:avLst>
              <a:gd name="adj" fmla="val 24212"/>
            </a:avLst>
          </a:prstGeo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у воспитанников воображения посредством передачи ребенку опыта игровой культуры  </a:t>
            </a:r>
          </a:p>
        </p:txBody>
      </p:sp>
      <p:sp>
        <p:nvSpPr>
          <p:cNvPr id="26" name="Трапеция 25"/>
          <p:cNvSpPr/>
          <p:nvPr/>
        </p:nvSpPr>
        <p:spPr>
          <a:xfrm>
            <a:off x="4572000" y="1071563"/>
            <a:ext cx="2286000" cy="1914197"/>
          </a:xfrm>
          <a:prstGeom prst="trapezoid">
            <a:avLst/>
          </a:prstGeom>
          <a:solidFill>
            <a:srgbClr val="C00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Формирование у семьи готовности к сотрудничеству по созданию условий для развития  творческих игр</a:t>
            </a:r>
          </a:p>
        </p:txBody>
      </p:sp>
      <p:sp>
        <p:nvSpPr>
          <p:cNvPr id="27" name="Трапеция 26"/>
          <p:cNvSpPr/>
          <p:nvPr/>
        </p:nvSpPr>
        <p:spPr>
          <a:xfrm>
            <a:off x="2195000" y="1071563"/>
            <a:ext cx="2500313" cy="1914197"/>
          </a:xfrm>
          <a:prstGeom prst="trapezoid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Обогащение игрового сотрудничества дошкольников со сверстниками в театрализованных играх</a:t>
            </a:r>
          </a:p>
        </p:txBody>
      </p:sp>
      <p:sp>
        <p:nvSpPr>
          <p:cNvPr id="28" name="Трапеция 27"/>
          <p:cNvSpPr/>
          <p:nvPr/>
        </p:nvSpPr>
        <p:spPr>
          <a:xfrm>
            <a:off x="170021" y="1071562"/>
            <a:ext cx="2214562" cy="1914197"/>
          </a:xfrm>
          <a:prstGeom prst="trapezoi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убъект-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субъектного взаимодействия 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педагогов с детьми  с ОВЗ </a:t>
            </a:r>
            <a:b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основе игр с макетами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71563" y="5143500"/>
            <a:ext cx="7358062" cy="4286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+mj-lt"/>
              </a:rPr>
              <a:t>И  Г  Р  О  В  А  Я   Т  Е  Х  Н  О  Л  О  Г  И  Я </a:t>
            </a:r>
          </a:p>
        </p:txBody>
      </p:sp>
      <p:sp>
        <p:nvSpPr>
          <p:cNvPr id="2" name="Облако 1">
            <a:extLst>
              <a:ext uri="{FF2B5EF4-FFF2-40B4-BE49-F238E27FC236}">
                <a16:creationId xmlns="" xmlns:a16="http://schemas.microsoft.com/office/drawing/2014/main" id="{E82BB509-4FAC-430B-8572-2AAEF0A9624B}"/>
              </a:ext>
            </a:extLst>
          </p:cNvPr>
          <p:cNvSpPr/>
          <p:nvPr/>
        </p:nvSpPr>
        <p:spPr>
          <a:xfrm>
            <a:off x="2036440" y="75070"/>
            <a:ext cx="1907693" cy="956824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</a:t>
            </a:r>
          </a:p>
          <a:p>
            <a:pPr algn="ctr"/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психолого-педагогической</a:t>
            </a:r>
          </a:p>
        </p:txBody>
      </p:sp>
      <p:sp>
        <p:nvSpPr>
          <p:cNvPr id="3" name="Солнце 2">
            <a:extLst>
              <a:ext uri="{FF2B5EF4-FFF2-40B4-BE49-F238E27FC236}">
                <a16:creationId xmlns="" xmlns:a16="http://schemas.microsoft.com/office/drawing/2014/main" id="{76521DA7-4121-48C5-8055-1165E77072E1}"/>
              </a:ext>
            </a:extLst>
          </p:cNvPr>
          <p:cNvSpPr/>
          <p:nvPr/>
        </p:nvSpPr>
        <p:spPr>
          <a:xfrm>
            <a:off x="-355716" y="-71437"/>
            <a:ext cx="2048402" cy="1571625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МОДЕЛЬ</a:t>
            </a:r>
          </a:p>
        </p:txBody>
      </p:sp>
      <p:sp>
        <p:nvSpPr>
          <p:cNvPr id="5" name="Облако 4">
            <a:extLst>
              <a:ext uri="{FF2B5EF4-FFF2-40B4-BE49-F238E27FC236}">
                <a16:creationId xmlns="" xmlns:a16="http://schemas.microsoft.com/office/drawing/2014/main" id="{926F796B-983F-45BD-8E66-B691DA63274C}"/>
              </a:ext>
            </a:extLst>
          </p:cNvPr>
          <p:cNvSpPr/>
          <p:nvPr/>
        </p:nvSpPr>
        <p:spPr>
          <a:xfrm>
            <a:off x="3586650" y="187392"/>
            <a:ext cx="2022319" cy="1142999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компетентности</a:t>
            </a:r>
          </a:p>
          <a:p>
            <a:pPr algn="ctr"/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воспитателя в области</a:t>
            </a:r>
          </a:p>
        </p:txBody>
      </p:sp>
      <p:sp>
        <p:nvSpPr>
          <p:cNvPr id="6" name="Облако 5">
            <a:extLst>
              <a:ext uri="{FF2B5EF4-FFF2-40B4-BE49-F238E27FC236}">
                <a16:creationId xmlns="" xmlns:a16="http://schemas.microsoft.com/office/drawing/2014/main" id="{4199B3FB-B7AE-4F9F-B04A-522F5C4434A4}"/>
              </a:ext>
            </a:extLst>
          </p:cNvPr>
          <p:cNvSpPr/>
          <p:nvPr/>
        </p:nvSpPr>
        <p:spPr>
          <a:xfrm>
            <a:off x="5694716" y="157163"/>
            <a:ext cx="1792250" cy="9144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организации и  руководства игровой   </a:t>
            </a:r>
          </a:p>
        </p:txBody>
      </p:sp>
      <p:sp>
        <p:nvSpPr>
          <p:cNvPr id="11" name="Облако 10">
            <a:extLst>
              <a:ext uri="{FF2B5EF4-FFF2-40B4-BE49-F238E27FC236}">
                <a16:creationId xmlns="" xmlns:a16="http://schemas.microsoft.com/office/drawing/2014/main" id="{43273E32-5172-46DC-ADF6-E7AB2158FA7F}"/>
              </a:ext>
            </a:extLst>
          </p:cNvPr>
          <p:cNvSpPr/>
          <p:nvPr/>
        </p:nvSpPr>
        <p:spPr>
          <a:xfrm>
            <a:off x="7058026" y="423147"/>
            <a:ext cx="1857406" cy="96440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деятельностью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3089486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51520" y="214290"/>
            <a:ext cx="8740080" cy="7664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«Обеспечение Субъект-субъектного взаимодействия педагогов и родителей </a:t>
            </a:r>
            <a:b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детьми ОВЗ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основе игр с макетами</a:t>
            </a: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457949" y="862459"/>
            <a:ext cx="484632" cy="4892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055C99D-8A9C-4094-9FF4-29B64B8CC87C}"/>
              </a:ext>
            </a:extLst>
          </p:cNvPr>
          <p:cNvSpPr/>
          <p:nvPr/>
        </p:nvSpPr>
        <p:spPr>
          <a:xfrm>
            <a:off x="899592" y="1351663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30238" algn="l"/>
              </a:tabLst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Ожидаемый результат: формирование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мотивационной готовности педагогов и родителей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созданию условий для  повышения качества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коррекционно – развивающей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работы с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детьми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:\ИННОВАТИКА\10 группа\фото 10 гр\P107096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4" t="6852" r="58"/>
          <a:stretch/>
        </p:blipFill>
        <p:spPr bwMode="auto">
          <a:xfrm>
            <a:off x="2231740" y="2182660"/>
            <a:ext cx="4968552" cy="37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5789" y="59492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Адаптированная технология игр с макетами </a:t>
            </a: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учетом разработок Т.Н.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Дороновой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Н.А. Коротковой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7F292AD-FD5C-49F3-9807-BF3C1CF0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16632"/>
            <a:ext cx="6264696" cy="72008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 smtClean="0">
                <a:effectLst/>
              </a:rPr>
              <a:t>Игрушки -маркеры игрового пространства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39926" y="1772816"/>
            <a:ext cx="43988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       «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Большую ценность для ребенка приобретает не отдельная игрушка-персонаж, а персонаж в наборе с предметами оперирования и маркерами пространства («наполненный» макет) или наборы из нескольких персонажей, относящихся к общему смысловому контексту. 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i="1" dirty="0" smtClean="0">
                <a:latin typeface="Arial" pitchFamily="34" charset="0"/>
                <a:cs typeface="Arial" pitchFamily="34" charset="0"/>
              </a:rPr>
              <a:t>Н.А. Короткова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="" xmlns:a16="http://schemas.microsoft.com/office/drawing/2014/main" id="{393AEF07-B5E4-49E1-901E-3081078B1AA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7194" t="8946" r="7435"/>
          <a:stretch/>
        </p:blipFill>
        <p:spPr bwMode="auto">
          <a:xfrm>
            <a:off x="224681" y="1484784"/>
            <a:ext cx="4288406" cy="4464496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423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66754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Принципы организации предметно-игровой среды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705" y="1412776"/>
            <a:ext cx="8543895" cy="20133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Трансформируемость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Вариативность</a:t>
            </a:r>
          </a:p>
          <a:p>
            <a:pPr algn="r">
              <a:buFont typeface="Wingdings" pitchFamily="2" charset="2"/>
              <a:buChar char="§"/>
            </a:pP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Полифункциональность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27984" y="980728"/>
            <a:ext cx="48463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86023" y="2798150"/>
            <a:ext cx="496855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ТРЕБОВАНИЯ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 МАКЕТУ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427983" y="3167482"/>
            <a:ext cx="484632" cy="42275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00" y="3426153"/>
            <a:ext cx="84451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устойчив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легко перемещаем </a:t>
            </a:r>
            <a:r>
              <a:rPr lang="ru-RU" dirty="0">
                <a:latin typeface="Arial" pitchFamily="34" charset="0"/>
                <a:cs typeface="Arial" pitchFamily="34" charset="0"/>
              </a:rPr>
              <a:t>с места на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место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доступен </a:t>
            </a:r>
            <a:r>
              <a:rPr lang="ru-RU" dirty="0">
                <a:latin typeface="Arial" pitchFamily="34" charset="0"/>
                <a:cs typeface="Arial" pitchFamily="34" charset="0"/>
              </a:rPr>
              <a:t>для использования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детьми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>
                <a:latin typeface="Arial" pitchFamily="34" charset="0"/>
                <a:cs typeface="Arial" pitchFamily="34" charset="0"/>
              </a:rPr>
              <a:t>э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стетически оформлен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удобен </a:t>
            </a:r>
            <a:r>
              <a:rPr lang="ru-RU" dirty="0">
                <a:latin typeface="Arial" pitchFamily="34" charset="0"/>
                <a:cs typeface="Arial" pitchFamily="34" charset="0"/>
              </a:rPr>
              <a:t>в обращении,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независимо </a:t>
            </a:r>
            <a:r>
              <a:rPr lang="ru-RU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вида макета: напольный, настольный,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подиумный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(на специальных подставках), настенный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наполняемость к макетам хранить </a:t>
            </a:r>
            <a:r>
              <a:rPr lang="ru-RU" dirty="0">
                <a:latin typeface="Arial" pitchFamily="34" charset="0"/>
                <a:cs typeface="Arial" pitchFamily="34" charset="0"/>
              </a:rPr>
              <a:t>в пластмассовых лотках, чтобы дети могли сами выбирать нужные элементы, в зависимости от замысла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игры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864096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Тематическое мероприятие в рамках педагогического марафона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E:\фото 10 гр\P10709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03189"/>
            <a:ext cx="331236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:\фото 10 гр\P1070948.JPG"/>
          <p:cNvPicPr/>
          <p:nvPr/>
        </p:nvPicPr>
        <p:blipFill rotWithShape="1">
          <a:blip r:embed="rId3" cstate="print"/>
          <a:srcRect r="6267"/>
          <a:stretch/>
        </p:blipFill>
        <p:spPr bwMode="auto">
          <a:xfrm>
            <a:off x="5148065" y="1484833"/>
            <a:ext cx="302433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E:\фото 10 гр\P1070944.JPG"/>
          <p:cNvPicPr/>
          <p:nvPr/>
        </p:nvPicPr>
        <p:blipFill rotWithShape="1">
          <a:blip r:embed="rId4" cstate="print"/>
          <a:srcRect l="8472" t="3055" r="8190"/>
          <a:stretch/>
        </p:blipFill>
        <p:spPr bwMode="auto">
          <a:xfrm>
            <a:off x="5148065" y="4083271"/>
            <a:ext cx="302433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25A6719-B8F2-4E89-A7B2-6B4AD513ED07}"/>
              </a:ext>
            </a:extLst>
          </p:cNvPr>
          <p:cNvSpPr/>
          <p:nvPr/>
        </p:nvSpPr>
        <p:spPr>
          <a:xfrm>
            <a:off x="971600" y="1357317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Ф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отовыставка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Нетрадиционные игрушки и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игровое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оборудование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0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5582</TotalTime>
  <Words>610</Words>
  <Application>Microsoft Office PowerPoint</Application>
  <PresentationFormat>Экран (4:3)</PresentationFormat>
  <Paragraphs>167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МБДОУ МО г. Краснодар «Детский сад №179» </vt:lpstr>
      <vt:lpstr>Структура сети</vt:lpstr>
      <vt:lpstr>Транслирование инновационного педагогического опыта</vt:lpstr>
      <vt:lpstr>Механизм распространения инновационного педагогического опыта</vt:lpstr>
      <vt:lpstr> </vt:lpstr>
      <vt:lpstr> «Обеспечение Субъект-субъектного взаимодействия педагогов и родителей   с детьми ОВЗ на основе игр с макетами»</vt:lpstr>
      <vt:lpstr>Игрушки -маркеры игрового пространства</vt:lpstr>
      <vt:lpstr>Принципы организации предметно-игровой среды</vt:lpstr>
      <vt:lpstr> Тематическое мероприятие в рамках педагогического марафона </vt:lpstr>
      <vt:lpstr>Этапы работы по созданию макета</vt:lpstr>
      <vt:lpstr>Презентация PowerPoint</vt:lpstr>
      <vt:lpstr>Продукты инновационной деятельности</vt:lpstr>
      <vt:lpstr>   Продукты инновационной деятельности </vt:lpstr>
      <vt:lpstr>Продукты инновационной деятельности</vt:lpstr>
      <vt:lpstr>  Предложения по распространению и внедрению опыта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Муниципальное бюджетное дошкольное образовательное учреждение муниципального образования  город Краснодар «Детский сад комбинированного вида № 179 «Дюймовочка» Заведующий :Чернышова Елена  Викторовна, тел/факс 8(861) 237-56-55, email: @kubannet.ru  Научный руководитель инновационного проекта: Садовская Галина Сергеевна,  кандидат педагогических наук, заместитель директора по научно-методической работе ГБПОУ КК  КПК    </dc:title>
  <dc:creator>Казьмина</dc:creator>
  <cp:lastModifiedBy>Казьмина</cp:lastModifiedBy>
  <cp:revision>361</cp:revision>
  <dcterms:created xsi:type="dcterms:W3CDTF">2018-09-08T08:31:34Z</dcterms:created>
  <dcterms:modified xsi:type="dcterms:W3CDTF">2019-04-23T14:37:39Z</dcterms:modified>
</cp:coreProperties>
</file>